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9" r:id="rId3"/>
    <p:sldId id="260" r:id="rId4"/>
    <p:sldId id="258" r:id="rId5"/>
    <p:sldId id="257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
<Relationships xmlns="http://schemas.openxmlformats.org/package/2006/relationships"><Relationship Id="rId1" Type="http://schemas.openxmlformats.org/officeDocument/2006/relationships/themeOverride" Target="../theme/themeOverride1.xml"/></Relationships>
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pheecisilon00.file.cdphintra.ca.gov\ooa\COMMON\Divisionwide%20Activities\IP%20Implementation\IP%20Monitoring\HIV%20and%20Aging%202013%20to%202017%20numbers%20and%20rates.xlsx" TargetMode="External"/></Relationships>
</file>

<file path=ppt/charts/_rels/chart3.xml.rels><?xml version="1.0" encoding="UTF-8" standalone="yes"?>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about:blank" TargetMode="External"/></Relationships>

</file>

<file path=ppt/charts/_rels/chart4.xml.rels><?xml version="1.0" encoding="UTF-8" standalone="yes"?>
<Relationships xmlns="http://schemas.openxmlformats.org/package/2006/relationships"><Relationship Id="rId2" Type="http://schemas.openxmlformats.org/officeDocument/2006/relationships/oleObject" Target="about:blank" TargetMode="External"/><Relationship Id="rId1" Type="http://schemas.openxmlformats.org/officeDocument/2006/relationships/themeOverride" Target="../theme/themeOverride4.xml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665699682276558"/>
          <c:y val="2.4034455811173954E-2"/>
          <c:w val="0.85608171785544351"/>
          <c:h val="0.716420476202333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Karen_slides_PieChts_29Jan2019!$AC$75</c:f>
              <c:strCache>
                <c:ptCount val="1"/>
                <c:pt idx="0">
                  <c:v>Living with HIV/AIDS in 2017</c:v>
                </c:pt>
              </c:strCache>
            </c:strRef>
          </c:tx>
          <c:invertIfNegative val="0"/>
          <c:cat>
            <c:strRef>
              <c:f>Karen_slides_PieChts_29Jan2019!$AB$76:$AB$82</c:f>
              <c:strCache>
                <c:ptCount val="7"/>
                <c:pt idx="0">
                  <c:v>0 - 12</c:v>
                </c:pt>
                <c:pt idx="1">
                  <c:v>13 - 19</c:v>
                </c:pt>
                <c:pt idx="2">
                  <c:v>20 - 29</c:v>
                </c:pt>
                <c:pt idx="3">
                  <c:v>30 - 39</c:v>
                </c:pt>
                <c:pt idx="4">
                  <c:v>40 - 49</c:v>
                </c:pt>
                <c:pt idx="5">
                  <c:v>50 - 59</c:v>
                </c:pt>
                <c:pt idx="6">
                  <c:v>60 and over</c:v>
                </c:pt>
              </c:strCache>
            </c:strRef>
          </c:cat>
          <c:val>
            <c:numRef>
              <c:f>Karen_slides_PieChts_29Jan2019!$AC$76:$AC$82</c:f>
              <c:numCache>
                <c:formatCode>0.0%</c:formatCode>
                <c:ptCount val="7"/>
                <c:pt idx="0">
                  <c:v>1.1099713703936187E-3</c:v>
                </c:pt>
                <c:pt idx="1">
                  <c:v>3.0772999372292052E-3</c:v>
                </c:pt>
                <c:pt idx="2">
                  <c:v>8.0637506315354351E-2</c:v>
                </c:pt>
                <c:pt idx="3">
                  <c:v>0.16713872345637429</c:v>
                </c:pt>
                <c:pt idx="4">
                  <c:v>0.24243305724390282</c:v>
                </c:pt>
                <c:pt idx="5">
                  <c:v>0.32437956427882481</c:v>
                </c:pt>
                <c:pt idx="6">
                  <c:v>0.1812238773979209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E-452A-AB80-6DD6ED01D871}"/>
            </c:ext>
          </c:extLst>
        </c:ser>
        <c:ser>
          <c:idx val="1"/>
          <c:order val="1"/>
          <c:tx>
            <c:strRef>
              <c:f>Karen_slides_PieChts_29Jan2019!$AD$75</c:f>
              <c:strCache>
                <c:ptCount val="1"/>
                <c:pt idx="0">
                  <c:v>Newly Diagnosed with HIV in 2017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Karen_slides_PieChts_29Jan2019!$AB$76:$AB$82</c:f>
              <c:strCache>
                <c:ptCount val="7"/>
                <c:pt idx="0">
                  <c:v>0 - 12</c:v>
                </c:pt>
                <c:pt idx="1">
                  <c:v>13 - 19</c:v>
                </c:pt>
                <c:pt idx="2">
                  <c:v>20 - 29</c:v>
                </c:pt>
                <c:pt idx="3">
                  <c:v>30 - 39</c:v>
                </c:pt>
                <c:pt idx="4">
                  <c:v>40 - 49</c:v>
                </c:pt>
                <c:pt idx="5">
                  <c:v>50 - 59</c:v>
                </c:pt>
                <c:pt idx="6">
                  <c:v>60 and over</c:v>
                </c:pt>
              </c:strCache>
            </c:strRef>
          </c:cat>
          <c:val>
            <c:numRef>
              <c:f>Karen_slides_PieChts_29Jan2019!$AD$76:$AD$82</c:f>
              <c:numCache>
                <c:formatCode>0.0%</c:formatCode>
                <c:ptCount val="7"/>
                <c:pt idx="0">
                  <c:v>2.1752026893415068E-3</c:v>
                </c:pt>
                <c:pt idx="1">
                  <c:v>3.0057346252719004E-2</c:v>
                </c:pt>
                <c:pt idx="2">
                  <c:v>0.36306110342100062</c:v>
                </c:pt>
                <c:pt idx="3">
                  <c:v>0.26774767648803638</c:v>
                </c:pt>
                <c:pt idx="4">
                  <c:v>0.1742139608463516</c:v>
                </c:pt>
                <c:pt idx="5">
                  <c:v>0.12339331619537275</c:v>
                </c:pt>
                <c:pt idx="6">
                  <c:v>3.9351394107178167E-2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E-452A-AB80-6DD6ED01D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902080"/>
        <c:axId val="341904000"/>
      </c:barChart>
      <c:catAx>
        <c:axId val="341902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Age Group (years)</a:t>
                </a:r>
              </a:p>
            </c:rich>
          </c:tx>
          <c:layout>
            <c:manualLayout>
              <c:xMode val="edge"/>
              <c:yMode val="edge"/>
              <c:x val="0.421364522417154"/>
              <c:y val="0.8516751933099527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41904000"/>
        <c:crosses val="autoZero"/>
        <c:auto val="1"/>
        <c:lblAlgn val="ctr"/>
        <c:lblOffset val="100"/>
        <c:noMultiLvlLbl val="0"/>
      </c:catAx>
      <c:valAx>
        <c:axId val="341904000"/>
        <c:scaling>
          <c:orientation val="minMax"/>
          <c:max val="0.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 </a:t>
                </a:r>
              </a:p>
            </c:rich>
          </c:tx>
          <c:layout>
            <c:manualLayout>
              <c:xMode val="edge"/>
              <c:yMode val="edge"/>
              <c:x val="2.0626147393083601E-2"/>
              <c:y val="0.29012683551065066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4190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"/>
          <c:y val="0.92406012193323361"/>
          <c:w val="0.89805068226120854"/>
          <c:h val="7.311780175410707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rgbClr val="FF0000"/>
                </a:solidFill>
              </a:rPr>
              <a:t>Number </a:t>
            </a:r>
            <a:r>
              <a:rPr lang="en-US" sz="1800" dirty="0"/>
              <a:t>of People Living with Diagnosed HIV, </a:t>
            </a:r>
          </a:p>
          <a:p>
            <a:pPr>
              <a:defRPr sz="1800"/>
            </a:pPr>
            <a:r>
              <a:rPr lang="en-US" sz="1800" dirty="0"/>
              <a:t>50 years and older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 year trends'!$B$20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 year trends'!$A$21:$A$25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trends'!$B$21:$B$25</c:f>
              <c:numCache>
                <c:formatCode>General</c:formatCode>
                <c:ptCount val="5"/>
                <c:pt idx="0">
                  <c:v>19838</c:v>
                </c:pt>
                <c:pt idx="1">
                  <c:v>13165</c:v>
                </c:pt>
                <c:pt idx="2">
                  <c:v>7610</c:v>
                </c:pt>
                <c:pt idx="3">
                  <c:v>4904</c:v>
                </c:pt>
                <c:pt idx="4">
                  <c:v>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BF-4022-B74B-BD4270C20A57}"/>
            </c:ext>
          </c:extLst>
        </c:ser>
        <c:ser>
          <c:idx val="1"/>
          <c:order val="1"/>
          <c:tx>
            <c:strRef>
              <c:f>'5 year trends'!$C$20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'5 year trends'!$A$21:$A$25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trends'!$C$21:$C$25</c:f>
              <c:numCache>
                <c:formatCode>General</c:formatCode>
                <c:ptCount val="5"/>
                <c:pt idx="0">
                  <c:v>21249</c:v>
                </c:pt>
                <c:pt idx="1">
                  <c:v>14382</c:v>
                </c:pt>
                <c:pt idx="2">
                  <c:v>8444</c:v>
                </c:pt>
                <c:pt idx="3">
                  <c:v>5716</c:v>
                </c:pt>
                <c:pt idx="4">
                  <c:v>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BF-4022-B74B-BD4270C20A57}"/>
            </c:ext>
          </c:extLst>
        </c:ser>
        <c:ser>
          <c:idx val="2"/>
          <c:order val="2"/>
          <c:tx>
            <c:strRef>
              <c:f>'5 year trends'!$D$20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'5 year trends'!$A$21:$A$25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trends'!$D$21:$D$25</c:f>
              <c:numCache>
                <c:formatCode>General</c:formatCode>
                <c:ptCount val="5"/>
                <c:pt idx="0">
                  <c:v>22495</c:v>
                </c:pt>
                <c:pt idx="1">
                  <c:v>15495</c:v>
                </c:pt>
                <c:pt idx="2">
                  <c:v>9034</c:v>
                </c:pt>
                <c:pt idx="3">
                  <c:v>6610</c:v>
                </c:pt>
                <c:pt idx="4">
                  <c:v>1129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BF-4022-B74B-BD4270C20A57}"/>
            </c:ext>
          </c:extLst>
        </c:ser>
        <c:ser>
          <c:idx val="3"/>
          <c:order val="3"/>
          <c:tx>
            <c:strRef>
              <c:f>'5 year trends'!$E$20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'5 year trends'!$A$21:$A$25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trends'!$E$21:$E$25</c:f>
              <c:numCache>
                <c:formatCode>General</c:formatCode>
                <c:ptCount val="5"/>
                <c:pt idx="0">
                  <c:v>23348</c:v>
                </c:pt>
                <c:pt idx="1">
                  <c:v>16471</c:v>
                </c:pt>
                <c:pt idx="2">
                  <c:v>10184</c:v>
                </c:pt>
                <c:pt idx="3">
                  <c:v>7520</c:v>
                </c:pt>
                <c:pt idx="4">
                  <c:v>1324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BF-4022-B74B-BD4270C20A57}"/>
            </c:ext>
          </c:extLst>
        </c:ser>
        <c:ser>
          <c:idx val="4"/>
          <c:order val="4"/>
          <c:tx>
            <c:strRef>
              <c:f>'5 year trends'!$F$20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'5 year trends'!$A$21:$A$25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trends'!$F$21:$F$25</c:f>
              <c:numCache>
                <c:formatCode>General</c:formatCode>
                <c:ptCount val="5"/>
                <c:pt idx="0">
                  <c:v>23887</c:v>
                </c:pt>
                <c:pt idx="1">
                  <c:v>17778</c:v>
                </c:pt>
                <c:pt idx="2">
                  <c:v>11118</c:v>
                </c:pt>
                <c:pt idx="3">
                  <c:v>8675</c:v>
                </c:pt>
                <c:pt idx="4">
                  <c:v>1569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BF-4022-B74B-BD4270C20A57}"/>
            </c:ext>
          </c:extLst>
        </c:ser>
        <c:ser>
          <c:idx val="5"/>
          <c:order val="5"/>
          <c:tx>
            <c:strRef>
              <c:f>'5 year trends'!$G$20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'5 year trends'!$A$21:$A$25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trends'!$G$21:$G$25</c:f>
              <c:numCache>
                <c:formatCode>General</c:formatCode>
                <c:ptCount val="5"/>
                <c:pt idx="0">
                  <c:v>23746</c:v>
                </c:pt>
                <c:pt idx="1">
                  <c:v>19222</c:v>
                </c:pt>
                <c:pt idx="2">
                  <c:v>12248</c:v>
                </c:pt>
                <c:pt idx="3">
                  <c:v>9826</c:v>
                </c:pt>
                <c:pt idx="4">
                  <c:v>1835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BF-4022-B74B-BD4270C20A57}"/>
            </c:ext>
          </c:extLst>
        </c:ser>
        <c:ser>
          <c:idx val="6"/>
          <c:order val="6"/>
          <c:tx>
            <c:strRef>
              <c:f>'5 year trends'!$H$20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 year trends'!$A$21:$A$25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trends'!$H$21:$H$25</c:f>
              <c:numCache>
                <c:formatCode>General</c:formatCode>
                <c:ptCount val="5"/>
                <c:pt idx="0">
                  <c:v>23054</c:v>
                </c:pt>
                <c:pt idx="1">
                  <c:v>20467</c:v>
                </c:pt>
                <c:pt idx="2">
                  <c:v>13331</c:v>
                </c:pt>
                <c:pt idx="3">
                  <c:v>11071</c:v>
                </c:pt>
                <c:pt idx="4">
                  <c:v>2111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BF-4022-B74B-BD4270C20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4110840"/>
        <c:axId val="514110184"/>
      </c:barChart>
      <c:catAx>
        <c:axId val="51411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110184"/>
        <c:crosses val="autoZero"/>
        <c:auto val="1"/>
        <c:lblAlgn val="ctr"/>
        <c:lblOffset val="100"/>
        <c:noMultiLvlLbl val="0"/>
      </c:catAx>
      <c:valAx>
        <c:axId val="514110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110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96957011055077"/>
          <c:y val="0.92650171378415747"/>
          <c:w val="0.48206075651927077"/>
          <c:h val="7.34982862158423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All People Living with Diagnosed HIV </a:t>
            </a:r>
            <a:r>
              <a:rPr lang="en-US" sz="1800" dirty="0">
                <a:solidFill>
                  <a:srgbClr val="FF0000"/>
                </a:solidFill>
              </a:rPr>
              <a:t>RATE</a:t>
            </a:r>
            <a:r>
              <a:rPr lang="en-US" sz="1800" dirty="0"/>
              <a:t>, </a:t>
            </a:r>
          </a:p>
          <a:p>
            <a:pPr>
              <a:defRPr/>
            </a:pPr>
            <a:r>
              <a:rPr lang="en-US" sz="1800" dirty="0"/>
              <a:t>50 years and older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 year trends'!$AB$19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 year trends'!$AA$20:$AA$24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trends'!$AB$20:$AB$24</c:f>
              <c:numCache>
                <c:formatCode>General</c:formatCode>
                <c:ptCount val="5"/>
                <c:pt idx="0">
                  <c:v>762.1</c:v>
                </c:pt>
                <c:pt idx="1">
                  <c:v>574.70000000000005</c:v>
                </c:pt>
                <c:pt idx="2">
                  <c:v>393.7</c:v>
                </c:pt>
                <c:pt idx="3">
                  <c:v>254.2</c:v>
                </c:pt>
                <c:pt idx="4">
                  <c:v>48.4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C-448B-8DF6-C131C276C2B6}"/>
            </c:ext>
          </c:extLst>
        </c:ser>
        <c:ser>
          <c:idx val="1"/>
          <c:order val="1"/>
          <c:tx>
            <c:strRef>
              <c:f>'5 year trends'!$AC$19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'5 year trends'!$AA$20:$AA$24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trends'!$AC$20:$AC$24</c:f>
              <c:numCache>
                <c:formatCode>General</c:formatCode>
                <c:ptCount val="5"/>
                <c:pt idx="0">
                  <c:v>809.4</c:v>
                </c:pt>
                <c:pt idx="1">
                  <c:v>609.4</c:v>
                </c:pt>
                <c:pt idx="2">
                  <c:v>428.8</c:v>
                </c:pt>
                <c:pt idx="3">
                  <c:v>280.89999999999998</c:v>
                </c:pt>
                <c:pt idx="4">
                  <c:v>55.9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1C-448B-8DF6-C131C276C2B6}"/>
            </c:ext>
          </c:extLst>
        </c:ser>
        <c:ser>
          <c:idx val="2"/>
          <c:order val="2"/>
          <c:tx>
            <c:strRef>
              <c:f>'5 year trends'!$AD$19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'5 year trends'!$AA$20:$AA$24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trends'!$AD$20:$AD$24</c:f>
              <c:numCache>
                <c:formatCode>General</c:formatCode>
                <c:ptCount val="5"/>
                <c:pt idx="0">
                  <c:v>852.2</c:v>
                </c:pt>
                <c:pt idx="1">
                  <c:v>642</c:v>
                </c:pt>
                <c:pt idx="2">
                  <c:v>460.9</c:v>
                </c:pt>
                <c:pt idx="3">
                  <c:v>143.5</c:v>
                </c:pt>
                <c:pt idx="4">
                  <c:v>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1C-448B-8DF6-C131C276C2B6}"/>
            </c:ext>
          </c:extLst>
        </c:ser>
        <c:ser>
          <c:idx val="3"/>
          <c:order val="3"/>
          <c:tx>
            <c:strRef>
              <c:f>'5 year trends'!$AE$19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'5 year trends'!$AA$20:$AA$24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trends'!$AE$20:$AE$24</c:f>
              <c:numCache>
                <c:formatCode>General</c:formatCode>
                <c:ptCount val="5"/>
                <c:pt idx="0">
                  <c:v>879.1</c:v>
                </c:pt>
                <c:pt idx="1">
                  <c:v>669.5</c:v>
                </c:pt>
                <c:pt idx="2">
                  <c:v>489.6</c:v>
                </c:pt>
                <c:pt idx="3">
                  <c:v>262.5</c:v>
                </c:pt>
                <c:pt idx="4">
                  <c:v>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1C-448B-8DF6-C131C276C2B6}"/>
            </c:ext>
          </c:extLst>
        </c:ser>
        <c:ser>
          <c:idx val="4"/>
          <c:order val="4"/>
          <c:tx>
            <c:strRef>
              <c:f>'5 year trends'!$AF$19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'5 year trends'!$AA$20:$AA$24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trends'!$AF$20:$AF$24</c:f>
              <c:numCache>
                <c:formatCode>General</c:formatCode>
                <c:ptCount val="5"/>
                <c:pt idx="0">
                  <c:v>904.4</c:v>
                </c:pt>
                <c:pt idx="1">
                  <c:v>709.2</c:v>
                </c:pt>
                <c:pt idx="2">
                  <c:v>517.79999999999995</c:v>
                </c:pt>
                <c:pt idx="3">
                  <c:v>287.5</c:v>
                </c:pt>
                <c:pt idx="4">
                  <c:v>70.2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1C-448B-8DF6-C131C276C2B6}"/>
            </c:ext>
          </c:extLst>
        </c:ser>
        <c:ser>
          <c:idx val="5"/>
          <c:order val="5"/>
          <c:tx>
            <c:strRef>
              <c:f>'5 year trends'!$AG$19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'5 year trends'!$AA$20:$AA$24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trends'!$AG$20:$AG$24</c:f>
              <c:numCache>
                <c:formatCode>General</c:formatCode>
                <c:ptCount val="5"/>
                <c:pt idx="0">
                  <c:v>910.7</c:v>
                </c:pt>
                <c:pt idx="1">
                  <c:v>757.6</c:v>
                </c:pt>
                <c:pt idx="2">
                  <c:v>553.6</c:v>
                </c:pt>
                <c:pt idx="3">
                  <c:v>311.39999999999998</c:v>
                </c:pt>
                <c:pt idx="4">
                  <c:v>79.599999999999994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1C-448B-8DF6-C131C276C2B6}"/>
            </c:ext>
          </c:extLst>
        </c:ser>
        <c:ser>
          <c:idx val="6"/>
          <c:order val="6"/>
          <c:tx>
            <c:strRef>
              <c:f>'5 year trends'!$AH$19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 year trends'!$AA$20:$AA$24</c:f>
              <c:strCache>
                <c:ptCount val="5"/>
                <c:pt idx="0">
                  <c:v>50 to 54</c:v>
                </c:pt>
                <c:pt idx="1">
                  <c:v>55 to 59</c:v>
                </c:pt>
                <c:pt idx="2">
                  <c:v>60 to 64</c:v>
                </c:pt>
                <c:pt idx="3">
                  <c:v>65 to 74</c:v>
                </c:pt>
                <c:pt idx="4">
                  <c:v>&gt;75</c:v>
                </c:pt>
              </c:strCache>
            </c:strRef>
          </c:cat>
          <c:val>
            <c:numRef>
              <c:f>'5 year trends'!$AH$20:$AH$24</c:f>
              <c:numCache>
                <c:formatCode>General</c:formatCode>
                <c:ptCount val="5"/>
                <c:pt idx="0">
                  <c:v>893.7</c:v>
                </c:pt>
                <c:pt idx="1">
                  <c:v>800.6</c:v>
                </c:pt>
                <c:pt idx="2">
                  <c:v>585.70000000000005</c:v>
                </c:pt>
                <c:pt idx="3">
                  <c:v>336.2</c:v>
                </c:pt>
                <c:pt idx="4">
                  <c:v>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1C-448B-8DF6-C131C276C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4118824"/>
        <c:axId val="574125384"/>
      </c:barChart>
      <c:catAx>
        <c:axId val="57411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125384"/>
        <c:crosses val="autoZero"/>
        <c:auto val="1"/>
        <c:lblAlgn val="ctr"/>
        <c:lblOffset val="100"/>
        <c:noMultiLvlLbl val="0"/>
      </c:catAx>
      <c:valAx>
        <c:axId val="574125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11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05741359597687"/>
          <c:y val="0.1855652294564501"/>
          <c:w val="0.85358938673591067"/>
          <c:h val="0.56749984630299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Living_Care2017!$AE$26</c:f>
              <c:strCache>
                <c:ptCount val="1"/>
                <c:pt idx="0">
                  <c:v>DIAGNOSED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203113259311292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62-4C2D-997A-450AF67106FB}"/>
                </c:ext>
              </c:extLst>
            </c:dLbl>
            <c:dLbl>
              <c:idx val="1"/>
              <c:layout>
                <c:manualLayout>
                  <c:x val="-9.0702934889862353E-3"/>
                  <c:y val="-1.03031207379156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62-4C2D-997A-450AF67106FB}"/>
                </c:ext>
              </c:extLst>
            </c:dLbl>
            <c:dLbl>
              <c:idx val="2"/>
              <c:layout>
                <c:manualLayout>
                  <c:x val="-9.070293488986235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62-4C2D-997A-450AF67106FB}"/>
                </c:ext>
              </c:extLst>
            </c:dLbl>
            <c:dLbl>
              <c:idx val="3"/>
              <c:layout>
                <c:manualLayout>
                  <c:x val="-1.08843521867834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62-4C2D-997A-450AF67106FB}"/>
                </c:ext>
              </c:extLst>
            </c:dLbl>
            <c:dLbl>
              <c:idx val="4"/>
              <c:layout>
                <c:manualLayout>
                  <c:x val="-1.269841088458066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62-4C2D-997A-450AF67106FB}"/>
                </c:ext>
              </c:extLst>
            </c:dLbl>
            <c:dLbl>
              <c:idx val="5"/>
              <c:layout>
                <c:manualLayout>
                  <c:x val="-9.0702934889862353E-3"/>
                  <c:y val="8.42992344036459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62-4C2D-997A-450AF67106FB}"/>
                </c:ext>
              </c:extLst>
            </c:dLbl>
            <c:dLbl>
              <c:idx val="6"/>
              <c:layout>
                <c:manualLayout>
                  <c:x val="-9.070293488986235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62-4C2D-997A-450AF67106FB}"/>
                </c:ext>
              </c:extLst>
            </c:dLbl>
            <c:dLbl>
              <c:idx val="7"/>
              <c:layout>
                <c:manualLayout>
                  <c:x val="-3.6281173955944944E-3"/>
                  <c:y val="8.42992344036459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62-4C2D-997A-450AF67106FB}"/>
                </c:ext>
              </c:extLst>
            </c:dLbl>
            <c:dLbl>
              <c:idx val="8"/>
              <c:layout>
                <c:manualLayout>
                  <c:x val="-9.0702934889862353E-3"/>
                  <c:y val="1.03031207379156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62-4C2D-997A-450AF67106F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Living_Care2017!$AD$27:$AD$31</c:f>
              <c:strCache>
                <c:ptCount val="5"/>
                <c:pt idx="0">
                  <c:v>0-12
(N=128)</c:v>
                </c:pt>
                <c:pt idx="1">
                  <c:v>13-24
(N=3,347)</c:v>
                </c:pt>
                <c:pt idx="2">
                  <c:v>25-44
(N=43,564)</c:v>
                </c:pt>
                <c:pt idx="3">
                  <c:v>45-64
(N=74,861)</c:v>
                </c:pt>
                <c:pt idx="4">
                  <c:v>≥65
(N=13,182)</c:v>
                </c:pt>
              </c:strCache>
            </c:strRef>
          </c:cat>
          <c:val>
            <c:numRef>
              <c:f>Living_Care2017!$AE$27:$AE$31</c:f>
              <c:numCache>
                <c:formatCode>0.00%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962-4C2D-997A-450AF67106FB}"/>
            </c:ext>
          </c:extLst>
        </c:ser>
        <c:ser>
          <c:idx val="1"/>
          <c:order val="1"/>
          <c:tx>
            <c:strRef>
              <c:f>Living_Care2017!$AF$26</c:f>
              <c:strCache>
                <c:ptCount val="1"/>
                <c:pt idx="0">
                  <c:v>IN HIV
CARE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184844776965157E-2"/>
                  <c:y val="-1.32275132275132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962-4C2D-997A-450AF67106FB}"/>
                </c:ext>
              </c:extLst>
            </c:dLbl>
            <c:dLbl>
              <c:idx val="1"/>
              <c:layout>
                <c:manualLayout>
                  <c:x val="1.1874352004931768E-2"/>
                  <c:y val="-1.05820105820105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962-4C2D-997A-450AF67106FB}"/>
                </c:ext>
              </c:extLst>
            </c:dLbl>
            <c:dLbl>
              <c:idx val="2"/>
              <c:layout>
                <c:manualLayout>
                  <c:x val="1.813410854205571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962-4C2D-997A-450AF67106FB}"/>
                </c:ext>
              </c:extLst>
            </c:dLbl>
            <c:dLbl>
              <c:idx val="3"/>
              <c:layout>
                <c:manualLayout>
                  <c:x val="1.3478297419228291E-2"/>
                  <c:y val="-2.1164021164021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962-4C2D-997A-450AF67106FB}"/>
                </c:ext>
              </c:extLst>
            </c:dLbl>
            <c:dLbl>
              <c:idx val="4"/>
              <c:layout>
                <c:manualLayout>
                  <c:x val="8.6366962136850325E-3"/>
                  <c:y val="-5.58242719660042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962-4C2D-997A-450AF67106FB}"/>
                </c:ext>
              </c:extLst>
            </c:dLbl>
            <c:dLbl>
              <c:idx val="5"/>
              <c:layout>
                <c:manualLayout>
                  <c:x val="1.3366751967418804E-2"/>
                  <c:y val="-6.4490100388743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962-4C2D-997A-450AF67106FB}"/>
                </c:ext>
              </c:extLst>
            </c:dLbl>
            <c:dLbl>
              <c:idx val="6"/>
              <c:layout>
                <c:manualLayout>
                  <c:x val="1.6275661141379332E-2"/>
                  <c:y val="-2.85714285714285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962-4C2D-997A-450AF67106FB}"/>
                </c:ext>
              </c:extLst>
            </c:dLbl>
            <c:dLbl>
              <c:idx val="7"/>
              <c:layout>
                <c:manualLayout>
                  <c:x val="1.002509160682555E-2"/>
                  <c:y val="-2.87211598550181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962-4C2D-997A-450AF67106FB}"/>
                </c:ext>
              </c:extLst>
            </c:dLbl>
            <c:dLbl>
              <c:idx val="8"/>
              <c:layout>
                <c:manualLayout>
                  <c:x val="1.4915067156947679E-2"/>
                  <c:y val="-1.93471851260883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962-4C2D-997A-450AF67106F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Living_Care2017!$AD$27:$AD$31</c:f>
              <c:strCache>
                <c:ptCount val="5"/>
                <c:pt idx="0">
                  <c:v>0-12
(N=128)</c:v>
                </c:pt>
                <c:pt idx="1">
                  <c:v>13-24
(N=3,347)</c:v>
                </c:pt>
                <c:pt idx="2">
                  <c:v>25-44
(N=43,564)</c:v>
                </c:pt>
                <c:pt idx="3">
                  <c:v>45-64
(N=74,861)</c:v>
                </c:pt>
                <c:pt idx="4">
                  <c:v>≥65
(N=13,182)</c:v>
                </c:pt>
              </c:strCache>
            </c:strRef>
          </c:cat>
          <c:val>
            <c:numRef>
              <c:f>Living_Care2017!$AF$27:$AF$31</c:f>
              <c:numCache>
                <c:formatCode>0%</c:formatCode>
                <c:ptCount val="5"/>
                <c:pt idx="0">
                  <c:v>0.8590000000000001</c:v>
                </c:pt>
                <c:pt idx="1">
                  <c:v>0.77400000000000002</c:v>
                </c:pt>
                <c:pt idx="2">
                  <c:v>0.72</c:v>
                </c:pt>
                <c:pt idx="3">
                  <c:v>0.7390000000000001</c:v>
                </c:pt>
                <c:pt idx="4">
                  <c:v>0.75900000000000001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962-4C2D-997A-450AF67106FB}"/>
            </c:ext>
          </c:extLst>
        </c:ser>
        <c:ser>
          <c:idx val="2"/>
          <c:order val="2"/>
          <c:tx>
            <c:strRef>
              <c:f>Living_Care2017!$AG$26</c:f>
              <c:strCache>
                <c:ptCount val="1"/>
                <c:pt idx="0">
                  <c:v>RETAINED IN
HIV CARE 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1.2425749412902335E-3"/>
                  <c:y val="-1.36826165960024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962-4C2D-997A-450AF67106FB}"/>
                </c:ext>
              </c:extLst>
            </c:dLbl>
            <c:dLbl>
              <c:idx val="1"/>
              <c:layout>
                <c:manualLayout>
                  <c:x val="4.5707280011051251E-3"/>
                  <c:y val="7.41207349081364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962-4C2D-997A-450AF67106FB}"/>
                </c:ext>
              </c:extLst>
            </c:dLbl>
            <c:dLbl>
              <c:idx val="2"/>
              <c:layout>
                <c:manualLayout>
                  <c:x val="4.570634553033812E-3"/>
                  <c:y val="1.537046848262296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962-4C2D-997A-450AF67106FB}"/>
                </c:ext>
              </c:extLst>
            </c:dLbl>
            <c:dLbl>
              <c:idx val="3"/>
              <c:layout>
                <c:manualLayout>
                  <c:x val="3.2575575111934538E-3"/>
                  <c:y val="7.2760046525506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962-4C2D-997A-450AF67106FB}"/>
                </c:ext>
              </c:extLst>
            </c:dLbl>
            <c:dLbl>
              <c:idx val="4"/>
              <c:layout>
                <c:manualLayout>
                  <c:x val="2.8311872780608306E-3"/>
                  <c:y val="-1.27923244044255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962-4C2D-997A-450AF67106FB}"/>
                </c:ext>
              </c:extLst>
            </c:dLbl>
            <c:dLbl>
              <c:idx val="5"/>
              <c:layout>
                <c:manualLayout>
                  <c:x val="1.1478992998735794E-2"/>
                  <c:y val="2.97487814023247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962-4C2D-997A-450AF67106FB}"/>
                </c:ext>
              </c:extLst>
            </c:dLbl>
            <c:dLbl>
              <c:idx val="6"/>
              <c:layout>
                <c:manualLayout>
                  <c:x val="1.1126683736660058E-2"/>
                  <c:y val="3.5653043369578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962-4C2D-997A-450AF67106FB}"/>
                </c:ext>
              </c:extLst>
            </c:dLbl>
            <c:dLbl>
              <c:idx val="7"/>
              <c:layout>
                <c:manualLayout>
                  <c:x val="1.2829446141296511E-2"/>
                  <c:y val="-2.48706329651900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962-4C2D-997A-450AF67106FB}"/>
                </c:ext>
              </c:extLst>
            </c:dLbl>
            <c:dLbl>
              <c:idx val="8"/>
              <c:layout>
                <c:manualLayout>
                  <c:x val="1.2940595139543987E-2"/>
                  <c:y val="-6.00067062101818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962-4C2D-997A-450AF67106F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Living_Care2017!$AD$27:$AD$31</c:f>
              <c:strCache>
                <c:ptCount val="5"/>
                <c:pt idx="0">
                  <c:v>0-12
(N=128)</c:v>
                </c:pt>
                <c:pt idx="1">
                  <c:v>13-24
(N=3,347)</c:v>
                </c:pt>
                <c:pt idx="2">
                  <c:v>25-44
(N=43,564)</c:v>
                </c:pt>
                <c:pt idx="3">
                  <c:v>45-64
(N=74,861)</c:v>
                </c:pt>
                <c:pt idx="4">
                  <c:v>≥65
(N=13,182)</c:v>
                </c:pt>
              </c:strCache>
            </c:strRef>
          </c:cat>
          <c:val>
            <c:numRef>
              <c:f>Living_Care2017!$AG$27:$AG$31</c:f>
              <c:numCache>
                <c:formatCode>0%</c:formatCode>
                <c:ptCount val="5"/>
                <c:pt idx="0">
                  <c:v>0.74199999999999999</c:v>
                </c:pt>
                <c:pt idx="1">
                  <c:v>0.51600000000000001</c:v>
                </c:pt>
                <c:pt idx="2">
                  <c:v>0.503</c:v>
                </c:pt>
                <c:pt idx="3">
                  <c:v>0.56399999999999995</c:v>
                </c:pt>
                <c:pt idx="4">
                  <c:v>0.628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962-4C2D-997A-450AF67106FB}"/>
            </c:ext>
          </c:extLst>
        </c:ser>
        <c:ser>
          <c:idx val="3"/>
          <c:order val="3"/>
          <c:tx>
            <c:strRef>
              <c:f>Living_Care2017!$AH$26</c:f>
              <c:strCache>
                <c:ptCount val="1"/>
                <c:pt idx="0">
                  <c:v>ACHIEVED VIRAL 
SUPPRESSION 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512469582377978E-2"/>
                  <c:y val="8.42992344036459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962-4C2D-997A-450AF67106FB}"/>
                </c:ext>
              </c:extLst>
            </c:dLbl>
            <c:dLbl>
              <c:idx val="1"/>
              <c:layout>
                <c:manualLayout>
                  <c:x val="1.26984108845807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962-4C2D-997A-450AF67106FB}"/>
                </c:ext>
              </c:extLst>
            </c:dLbl>
            <c:dLbl>
              <c:idx val="2"/>
              <c:layout>
                <c:manualLayout>
                  <c:x val="1.2882454485365369E-2"/>
                  <c:y val="5.87364480938811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962-4C2D-997A-450AF67106FB}"/>
                </c:ext>
              </c:extLst>
            </c:dLbl>
            <c:dLbl>
              <c:idx val="3"/>
              <c:layout>
                <c:manualLayout>
                  <c:x val="1.8976595897043119E-2"/>
                  <c:y val="1.0302670499520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962-4C2D-997A-450AF67106FB}"/>
                </c:ext>
              </c:extLst>
            </c:dLbl>
            <c:dLbl>
              <c:idx val="4"/>
              <c:layout>
                <c:manualLayout>
                  <c:x val="1.558264291696634E-2"/>
                  <c:y val="7.8531850185441996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962-4C2D-997A-450AF67106FB}"/>
                </c:ext>
              </c:extLst>
            </c:dLbl>
            <c:dLbl>
              <c:idx val="5"/>
              <c:layout>
                <c:manualLayout>
                  <c:x val="9.9906949284151222E-3"/>
                  <c:y val="-2.3963085984701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962-4C2D-997A-450AF67106FB}"/>
                </c:ext>
              </c:extLst>
            </c:dLbl>
            <c:dLbl>
              <c:idx val="6"/>
              <c:layout>
                <c:manualLayout>
                  <c:x val="6.5466633296754773E-3"/>
                  <c:y val="-2.56704475817174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962-4C2D-997A-450AF67106FB}"/>
                </c:ext>
              </c:extLst>
            </c:dLbl>
            <c:dLbl>
              <c:idx val="7"/>
              <c:layout>
                <c:manualLayout>
                  <c:x val="1.2698414369047865E-2"/>
                  <c:y val="-2.49670630776656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962-4C2D-997A-450AF67106FB}"/>
                </c:ext>
              </c:extLst>
            </c:dLbl>
            <c:dLbl>
              <c:idx val="8"/>
              <c:layout>
                <c:manualLayout>
                  <c:x val="2.4521109677916177E-2"/>
                  <c:y val="-2.5924358574120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962-4C2D-997A-450AF67106F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Living_Care2017!$AD$27:$AD$31</c:f>
              <c:strCache>
                <c:ptCount val="5"/>
                <c:pt idx="0">
                  <c:v>0-12
(N=128)</c:v>
                </c:pt>
                <c:pt idx="1">
                  <c:v>13-24
(N=3,347)</c:v>
                </c:pt>
                <c:pt idx="2">
                  <c:v>25-44
(N=43,564)</c:v>
                </c:pt>
                <c:pt idx="3">
                  <c:v>45-64
(N=74,861)</c:v>
                </c:pt>
                <c:pt idx="4">
                  <c:v>≥65
(N=13,182)</c:v>
                </c:pt>
              </c:strCache>
            </c:strRef>
          </c:cat>
          <c:val>
            <c:numRef>
              <c:f>Living_Care2017!$AH$27:$AH$31</c:f>
              <c:numCache>
                <c:formatCode>0%</c:formatCode>
                <c:ptCount val="5"/>
                <c:pt idx="0">
                  <c:v>0.78900000000000003</c:v>
                </c:pt>
                <c:pt idx="1">
                  <c:v>0.57499999999999996</c:v>
                </c:pt>
                <c:pt idx="2">
                  <c:v>0.58799999999999997</c:v>
                </c:pt>
                <c:pt idx="3">
                  <c:v>0.65</c:v>
                </c:pt>
                <c:pt idx="4">
                  <c:v>0.69099999999999995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4962-4C2D-997A-450AF6710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655872"/>
        <c:axId val="150414080"/>
      </c:barChart>
      <c:catAx>
        <c:axId val="146655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Age Group (years)</a:t>
                </a:r>
              </a:p>
            </c:rich>
          </c:tx>
          <c:layout>
            <c:manualLayout>
              <c:xMode val="edge"/>
              <c:yMode val="edge"/>
              <c:x val="0.41422017977290204"/>
              <c:y val="0.899258634337374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0414080"/>
        <c:crosses val="autoZero"/>
        <c:auto val="0"/>
        <c:lblAlgn val="ctr"/>
        <c:lblOffset val="0"/>
        <c:noMultiLvlLbl val="0"/>
      </c:catAx>
      <c:valAx>
        <c:axId val="150414080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People</a:t>
                </a:r>
                <a:r>
                  <a:rPr lang="en-US" baseline="0" dirty="0"/>
                  <a:t> </a:t>
                </a:r>
                <a:r>
                  <a:rPr lang="en-US" dirty="0"/>
                  <a:t>Living with HIV (%)</a:t>
                </a:r>
              </a:p>
            </c:rich>
          </c:tx>
          <c:layout>
            <c:manualLayout>
              <c:xMode val="edge"/>
              <c:yMode val="edge"/>
              <c:x val="1.632788783964282E-2"/>
              <c:y val="0.22713312219960796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6655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3507719898002078E-3"/>
          <c:y val="9.8927217431154426E-3"/>
          <c:w val="0.98843400802657677"/>
          <c:h val="0.11628754738990962"/>
        </c:manualLayout>
      </c:layout>
      <c:overlay val="0"/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FA471-2212-4656-A625-575F90C5A5F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E858D-3011-45DE-97FA-A37208D2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standard Epi slide deck as you </a:t>
            </a:r>
            <a:r>
              <a:rPr lang="en-US"/>
              <a:t>had referenced.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3C9E-044F-47B4-B812-9EB65FA0FF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5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PLWDH</a:t>
            </a:r>
          </a:p>
          <a:p>
            <a:r>
              <a:rPr lang="en-US" dirty="0"/>
              <a:t>The number of people living with diagnosed HIV has been increasing each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3C9E-044F-47B4-B812-9EB65FA0FF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3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Diagnosis</a:t>
            </a:r>
          </a:p>
          <a:p>
            <a:r>
              <a:rPr lang="en-US" dirty="0"/>
              <a:t>Increasing from 40% to 52% of all PLWDH, the rate of HIV among those </a:t>
            </a:r>
            <a:r>
              <a:rPr lang="en-US" u="sng" dirty="0"/>
              <a:t>&gt;</a:t>
            </a:r>
            <a:r>
              <a:rPr lang="en-US" dirty="0"/>
              <a:t>50 has also been increasing.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3C9E-044F-47B4-B812-9EB65FA0FF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1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From standard EPI Slides, as you made reference to.  In future, may want to consider different age brackets. 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714CF15-980C-475C-BD88-303862368A9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90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1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9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4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9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3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9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1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8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D4F0C-2027-4556-B6F3-51DA56976B2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BB794-1C51-42DB-BF6E-5F3D6192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9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085810" cy="1143000"/>
          </a:xfrm>
        </p:spPr>
        <p:txBody>
          <a:bodyPr/>
          <a:lstStyle/>
          <a:p>
            <a:r>
              <a:rPr lang="en-US" altLang="en-US" sz="3200" spc="-150" dirty="0">
                <a:cs typeface="Arial" charset="0"/>
              </a:rPr>
              <a:t>Age Distribution of Persons Newly Diagnosed with HIV and Persons Living with HIV: California, 2017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978275" y="6564314"/>
            <a:ext cx="50216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Source: HIV/AIDS Surveillance, </a:t>
            </a:r>
            <a:r>
              <a:rPr lang="en-US" altLang="en-US" sz="12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eHARS</a:t>
            </a:r>
            <a:r>
              <a:rPr lang="en-US" altLang="en-US" sz="12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data as of January 09, 2019</a:t>
            </a:r>
          </a:p>
        </p:txBody>
      </p:sp>
    </p:spTree>
    <p:extLst>
      <p:ext uri="{BB962C8B-B14F-4D97-AF65-F5344CB8AC3E}">
        <p14:creationId xmlns:p14="http://schemas.microsoft.com/office/powerpoint/2010/main" val="338859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HIV TRENDS: All </a:t>
            </a:r>
            <a:r>
              <a:rPr lang="en-US" u="sng" dirty="0"/>
              <a:t>&gt;</a:t>
            </a:r>
            <a:r>
              <a:rPr lang="en-US" dirty="0"/>
              <a:t>50 PLWDH, 2011 -- 2017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5306904"/>
            <a:ext cx="1225402" cy="9632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9363" y="5306904"/>
            <a:ext cx="1164437" cy="7742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2481" y="5604109"/>
            <a:ext cx="7822985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cohort of PLWDH </a:t>
            </a:r>
            <a:r>
              <a:rPr lang="en-US" sz="2800" u="sng" dirty="0"/>
              <a:t>&gt;</a:t>
            </a:r>
            <a:r>
              <a:rPr lang="en-US" sz="2800" dirty="0"/>
              <a:t>50 has been steadily growing. They represented 40% of all PLWDH in 2011.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1257299" y="1346662"/>
          <a:ext cx="9684327" cy="3960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8599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HIV TRENDS: All </a:t>
            </a:r>
            <a:r>
              <a:rPr lang="en-US" u="sng" dirty="0"/>
              <a:t>&gt;</a:t>
            </a:r>
            <a:r>
              <a:rPr lang="en-US" dirty="0"/>
              <a:t>50 PLWDH 2011 -- 2017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5306904"/>
            <a:ext cx="1225402" cy="9632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9363" y="5306904"/>
            <a:ext cx="1164437" cy="774259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2916382" y="1330036"/>
          <a:ext cx="6359236" cy="3869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078482" y="5306904"/>
            <a:ext cx="609600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n-US" sz="2800" dirty="0"/>
              <a:t>In 2017, PLWDH &gt;50 represented </a:t>
            </a:r>
          </a:p>
          <a:p>
            <a:pPr algn="ctr"/>
            <a:r>
              <a:rPr lang="en-US" sz="2800" dirty="0"/>
              <a:t>52% of all PLWDH.</a:t>
            </a:r>
          </a:p>
        </p:txBody>
      </p:sp>
    </p:spTree>
    <p:extLst>
      <p:ext uri="{BB962C8B-B14F-4D97-AF65-F5344CB8AC3E}">
        <p14:creationId xmlns:p14="http://schemas.microsoft.com/office/powerpoint/2010/main" val="285770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7924800" cy="1143000"/>
          </a:xfrm>
        </p:spPr>
        <p:txBody>
          <a:bodyPr/>
          <a:lstStyle/>
          <a:p>
            <a:r>
              <a:rPr lang="en-US" altLang="en-US" sz="3600" dirty="0">
                <a:cs typeface="Arial" charset="0"/>
              </a:rPr>
              <a:t>Continuum of HIV Care by Age Group — California, 2017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752600" y="1219201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978275" y="6564314"/>
            <a:ext cx="50216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Source: HIV/AIDS Surveillance, </a:t>
            </a:r>
            <a:r>
              <a:rPr lang="en-US" altLang="en-US" sz="12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eHARS</a:t>
            </a:r>
            <a:r>
              <a:rPr lang="en-US" altLang="en-US" sz="12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data as of January 09, 2019</a:t>
            </a:r>
          </a:p>
        </p:txBody>
      </p:sp>
    </p:spTree>
    <p:extLst>
      <p:ext uri="{BB962C8B-B14F-4D97-AF65-F5344CB8AC3E}">
        <p14:creationId xmlns:p14="http://schemas.microsoft.com/office/powerpoint/2010/main" val="310839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Service Usage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Ryan White Services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/>
              <a:t>Overall, Ryan White services are used at similar rates by PLWDH </a:t>
            </a:r>
            <a:r>
              <a:rPr lang="en-US" u="sng" dirty="0"/>
              <a:t>&gt;</a:t>
            </a:r>
            <a:r>
              <a:rPr lang="en-US" dirty="0"/>
              <a:t>50  and PLWDH &lt;50.</a:t>
            </a:r>
          </a:p>
          <a:p>
            <a:r>
              <a:rPr lang="en-US" dirty="0"/>
              <a:t>Some RW services serve more PLWDH &gt;50 compared to younger PLWDH:</a:t>
            </a:r>
          </a:p>
          <a:p>
            <a:pPr lvl="1"/>
            <a:r>
              <a:rPr lang="en-US" dirty="0"/>
              <a:t>MediCal Waiver Program</a:t>
            </a:r>
          </a:p>
          <a:p>
            <a:pPr lvl="1"/>
            <a:r>
              <a:rPr lang="en-US" dirty="0"/>
              <a:t>Food Bank/Home-delivered Meals</a:t>
            </a:r>
          </a:p>
          <a:p>
            <a:pPr lvl="1"/>
            <a:r>
              <a:rPr lang="en-US" dirty="0"/>
              <a:t>Hospice Services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ADAP Services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There are a similar number of PLWDH </a:t>
            </a:r>
            <a:r>
              <a:rPr lang="en-US" u="sng" dirty="0"/>
              <a:t>&gt;</a:t>
            </a:r>
            <a:r>
              <a:rPr lang="en-US" dirty="0"/>
              <a:t>50 as &lt;50 enrolled in most ADAP Programs.</a:t>
            </a:r>
          </a:p>
          <a:p>
            <a:pPr lvl="1"/>
            <a:r>
              <a:rPr lang="en-US" dirty="0"/>
              <a:t>An expected exception is for the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Medicare Part D Premium Program.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note is that 10% of the current PrEP-AP users are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50 years of age.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0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8846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t"/>
          <a:lstStyle/>
          <a:p>
            <a:r>
              <a:rPr lang="en-US" dirty="0" smtClean="0"/>
              <a:t>CPG HIV &amp; Aging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972"/>
            <a:ext cx="10515600" cy="507299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Currently 6 members, new CPG members will expand our membership</a:t>
            </a:r>
          </a:p>
          <a:p>
            <a:pPr lvl="1"/>
            <a:r>
              <a:rPr lang="en-US" dirty="0" smtClean="0"/>
              <a:t>During the year, 1 member resigned due to increasing health complexities</a:t>
            </a:r>
          </a:p>
          <a:p>
            <a:pPr lvl="1"/>
            <a:r>
              <a:rPr lang="en-US" dirty="0" smtClean="0"/>
              <a:t>One is on leave recovering from a stroke</a:t>
            </a:r>
          </a:p>
          <a:p>
            <a:pPr lvl="1"/>
            <a:r>
              <a:rPr lang="en-US" dirty="0" smtClean="0"/>
              <a:t>One is on leave due to a partner who is significantly ill</a:t>
            </a:r>
          </a:p>
          <a:p>
            <a:r>
              <a:rPr lang="en-US" dirty="0" smtClean="0"/>
              <a:t>Topics being researched and prepared for reporting to the CPG: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List of best practices for supporting the health and quality of life of Long-Term Survivors and PLWH 55 years of age and older.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dirty="0"/>
              <a:t>FAQ and infographic for people at risk of HIV infection age </a:t>
            </a:r>
            <a:r>
              <a:rPr lang="en-US" u="sng" dirty="0"/>
              <a:t>&gt;</a:t>
            </a:r>
            <a:r>
              <a:rPr lang="en-US" dirty="0"/>
              <a:t>55 on HIV prevention &amp; PrEP targeted to MSM, cis-women, and transgender women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dirty="0"/>
              <a:t>FAQ and infographic for PLWH </a:t>
            </a:r>
            <a:r>
              <a:rPr lang="en-US" u="sng" dirty="0"/>
              <a:t>&gt;</a:t>
            </a:r>
            <a:r>
              <a:rPr lang="en-US" dirty="0"/>
              <a:t>55 on Treatment as Prevention/U=U, and health issues more likely as aging continues. 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dirty="0"/>
              <a:t>Provide a presentation on HIV &amp; Aging to the CPG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dirty="0"/>
              <a:t>Recruit at CPG applicants including:</a:t>
            </a:r>
            <a:endParaRPr lang="en-US" sz="2000" dirty="0"/>
          </a:p>
          <a:p>
            <a:pPr lvl="2"/>
            <a:r>
              <a:rPr lang="en-US" dirty="0"/>
              <a:t> HIV-positive,  </a:t>
            </a:r>
            <a:endParaRPr lang="en-US" sz="1600" dirty="0"/>
          </a:p>
          <a:p>
            <a:pPr lvl="2"/>
            <a:r>
              <a:rPr lang="en-US" dirty="0"/>
              <a:t>or a care giver of PLWH </a:t>
            </a:r>
            <a:r>
              <a:rPr lang="en-US" u="sng" dirty="0"/>
              <a:t>&gt;</a:t>
            </a:r>
            <a:r>
              <a:rPr lang="en-US" dirty="0"/>
              <a:t>55, </a:t>
            </a:r>
            <a:endParaRPr lang="en-US" sz="1600" dirty="0"/>
          </a:p>
          <a:p>
            <a:pPr lvl="2"/>
            <a:r>
              <a:rPr lang="en-US" dirty="0"/>
              <a:t>or provider of services to PLWH </a:t>
            </a:r>
            <a:r>
              <a:rPr lang="en-US" u="sng" dirty="0"/>
              <a:t>&gt;</a:t>
            </a:r>
            <a:r>
              <a:rPr lang="en-US" dirty="0"/>
              <a:t>55 and </a:t>
            </a:r>
            <a:endParaRPr lang="en-US" sz="1600" dirty="0"/>
          </a:p>
          <a:p>
            <a:pPr lvl="2"/>
            <a:r>
              <a:rPr lang="en-US" dirty="0"/>
              <a:t>1 PrEP user or PrEP Eligible,) </a:t>
            </a:r>
            <a:r>
              <a:rPr lang="en-US" u="sng" dirty="0"/>
              <a:t>&gt;</a:t>
            </a:r>
            <a:r>
              <a:rPr lang="en-US" dirty="0"/>
              <a:t>55 to apply to CPG.</a:t>
            </a:r>
            <a:endParaRPr lang="en-US" sz="1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31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505</Words>
  <Application>Microsoft Office PowerPoint</Application>
  <PresentationFormat>Widescreen</PresentationFormat>
  <Paragraphs>53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Age Distribution of Persons Newly Diagnosed with HIV and Persons Living with HIV: California, 2017</vt:lpstr>
      <vt:lpstr>HIV TRENDS: All &gt;50 PLWDH, 2011 -- 2017</vt:lpstr>
      <vt:lpstr>HIV TRENDS: All &gt;50 PLWDH 2011 -- 2017</vt:lpstr>
      <vt:lpstr>Continuum of HIV Care by Age Group — California, 2017</vt:lpstr>
      <vt:lpstr>Service Usage</vt:lpstr>
      <vt:lpstr>CPG HIV &amp; Aging Committee</vt:lpstr>
    </vt:vector>
  </TitlesOfParts>
  <Company>CDPH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Distribution of Persons Newly Diagnosed with HIV and Persons Living with HIV: California, 2017</dc:title>
  <dc:creator>Sitter, Kevin@CDPH</dc:creator>
  <cp:lastModifiedBy>Sitter, Kevin@CDPH</cp:lastModifiedBy>
  <cp:revision>3</cp:revision>
  <dcterms:created xsi:type="dcterms:W3CDTF">2020-06-14T16:37:38Z</dcterms:created>
  <dcterms:modified xsi:type="dcterms:W3CDTF">2020-06-14T16:51:00Z</dcterms:modified>
</cp:coreProperties>
</file>